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32478" y="321469"/>
            <a:ext cx="1335770" cy="7000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Ka0s 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3568247" y="321469"/>
            <a:ext cx="3343275" cy="7000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D8315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LandingZone</a:t>
            </a:r>
            <a:endParaRPr lang="en-US" sz="4050" dirty="0"/>
          </a:p>
        </p:txBody>
      </p:sp>
      <p:sp>
        <p:nvSpPr>
          <p:cNvPr id="5" name="Text 2"/>
          <p:cNvSpPr/>
          <p:nvPr/>
        </p:nvSpPr>
        <p:spPr>
          <a:xfrm>
            <a:off x="1698064" y="1271588"/>
            <a:ext cx="574787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Fundamentos para una Nube Segura y Eficiente</a:t>
            </a:r>
            <a:endParaRPr lang="en-US" sz="2025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439" y="2085975"/>
            <a:ext cx="2045122" cy="25002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635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1405979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A24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Conclusión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157288"/>
            <a:ext cx="142875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0063" y="1121569"/>
            <a:ext cx="112329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Transformación segura: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1623361" y="1121569"/>
            <a:ext cx="2841482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Ka0s LandingZone proporciona una base sólida para la transformación digital, garantizando seguridad y cumplimiento desde el diseño.</a:t>
            </a:r>
            <a:endParaRPr lang="en-US" sz="1046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121694"/>
            <a:ext cx="142875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0063" y="2085975"/>
            <a:ext cx="72550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Eficiencia operativa:</a:t>
            </a:r>
            <a:endParaRPr lang="en-US" sz="1046" dirty="0"/>
          </a:p>
        </p:txBody>
      </p:sp>
      <p:sp>
        <p:nvSpPr>
          <p:cNvPr id="9" name="Text 4"/>
          <p:cNvSpPr/>
          <p:nvPr/>
        </p:nvSpPr>
        <p:spPr>
          <a:xfrm>
            <a:off x="1225572" y="2085975"/>
            <a:ext cx="3239272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La automatización y estandarización reducen errores, aceleran despliegues y optimizan recursos.</a:t>
            </a:r>
            <a:endParaRPr lang="en-US" sz="1046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871788"/>
            <a:ext cx="142875" cy="1428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00063" y="2836069"/>
            <a:ext cx="104315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Adaptabilidad:</a:t>
            </a:r>
            <a:endParaRPr lang="en-US" sz="1046" dirty="0"/>
          </a:p>
        </p:txBody>
      </p:sp>
      <p:sp>
        <p:nvSpPr>
          <p:cNvPr id="12" name="Text 6"/>
          <p:cNvSpPr/>
          <p:nvPr/>
        </p:nvSpPr>
        <p:spPr>
          <a:xfrm>
            <a:off x="1543217" y="2836069"/>
            <a:ext cx="2921626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Una arquitectura flexible que evoluciona con las necesidades cambiantes del negocio y las tecnologías emergentes.</a:t>
            </a:r>
            <a:endParaRPr lang="en-US" sz="1046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621881"/>
            <a:ext cx="142875" cy="1428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00063" y="3586163"/>
            <a:ext cx="89654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Ventaja competitiva:</a:t>
            </a:r>
            <a:endParaRPr lang="en-US" sz="1046" dirty="0"/>
          </a:p>
        </p:txBody>
      </p:sp>
      <p:sp>
        <p:nvSpPr>
          <p:cNvPr id="15" name="Text 8"/>
          <p:cNvSpPr/>
          <p:nvPr/>
        </p:nvSpPr>
        <p:spPr>
          <a:xfrm>
            <a:off x="1396603" y="3586163"/>
            <a:ext cx="3068241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Permite a las organizaciones innovar con confianza, centrándose en crear valor en lugar de gestionar infraestructura.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285750" y="4371975"/>
            <a:ext cx="4179094" cy="10058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"Ka0s LandingZone no es solo una infraestructura en la nube; es una estrategia integral que empodera a las organizaciones para operar en la nube con máxima seguridad, gobernabilidad, eficiencia y confianza." </a:t>
            </a:r>
            <a:endParaRPr lang="en-US" sz="1238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156" y="2190173"/>
            <a:ext cx="4179094" cy="12831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3982362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A24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Introducción a la Landing Zone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157288"/>
            <a:ext cx="142875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0063" y="1121569"/>
            <a:ext cx="76653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Definición: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1266592" y="1121569"/>
            <a:ext cx="3198251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Entorno preconfigurado y seguro en la nube que sirve como base estandarizada para el despliegue de aplicaciones y cargas de trabajo.</a:t>
            </a:r>
            <a:endParaRPr lang="en-US" sz="1046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907381"/>
            <a:ext cx="142875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0063" y="1871663"/>
            <a:ext cx="77679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Elementos esenciales:</a:t>
            </a:r>
            <a:endParaRPr lang="en-US" sz="1046" dirty="0"/>
          </a:p>
        </p:txBody>
      </p:sp>
      <p:sp>
        <p:nvSpPr>
          <p:cNvPr id="9" name="Text 4"/>
          <p:cNvSpPr/>
          <p:nvPr/>
        </p:nvSpPr>
        <p:spPr>
          <a:xfrm>
            <a:off x="1276862" y="1871663"/>
            <a:ext cx="3187982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Estructura de cuentas, configuración de red, gestión de identidades, seguridad, monitoreo y automatización.</a:t>
            </a:r>
            <a:endParaRPr lang="en-US" sz="1046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657475"/>
            <a:ext cx="142875" cy="1428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00063" y="2621756"/>
            <a:ext cx="92584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Importancia:</a:t>
            </a:r>
            <a:endParaRPr lang="en-US" sz="1046" dirty="0"/>
          </a:p>
        </p:txBody>
      </p:sp>
      <p:sp>
        <p:nvSpPr>
          <p:cNvPr id="12" name="Text 6"/>
          <p:cNvSpPr/>
          <p:nvPr/>
        </p:nvSpPr>
        <p:spPr>
          <a:xfrm>
            <a:off x="1425904" y="2621756"/>
            <a:ext cx="303894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Seguridad por diseño, gobernabilidad, escalabilidad, optimización de costos, agilidad y reducción de riesgos.</a:t>
            </a:r>
            <a:endParaRPr lang="en-US" sz="1046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407569"/>
            <a:ext cx="142875" cy="1428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00063" y="3371850"/>
            <a:ext cx="72405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Beneficio principal:</a:t>
            </a:r>
            <a:endParaRPr lang="en-US" sz="1046" dirty="0"/>
          </a:p>
        </p:txBody>
      </p:sp>
      <p:sp>
        <p:nvSpPr>
          <p:cNvPr id="15" name="Text 8"/>
          <p:cNvSpPr/>
          <p:nvPr/>
        </p:nvSpPr>
        <p:spPr>
          <a:xfrm>
            <a:off x="1224121" y="3371850"/>
            <a:ext cx="324072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Proporciona una base segura, gobernada y escalable para una adopción exitosa de la nube.</a:t>
            </a:r>
            <a:endParaRPr lang="en-US" sz="1046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156" y="1009892"/>
            <a:ext cx="4179094" cy="21735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4179094" cy="864394"/>
          </a:xfrm>
          <a:prstGeom prst="rect">
            <a:avLst/>
          </a:prstGeom>
          <a:noFill/>
          <a:ln/>
        </p:spPr>
        <p:txBody>
          <a:bodyPr wrap="squar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A24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Modelo de Responsabilidad Compartida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43050"/>
            <a:ext cx="142875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0063" y="1507331"/>
            <a:ext cx="76653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Definición: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1266592" y="1507331"/>
            <a:ext cx="3198251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Marco que define las responsabilidades de seguridad entre el proveedor de servicios en la nube (CSP) y el cliente.</a:t>
            </a:r>
            <a:endParaRPr lang="en-US" sz="1046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293144"/>
            <a:ext cx="178594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5781" y="2257425"/>
            <a:ext cx="30020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CSP:</a:t>
            </a:r>
            <a:endParaRPr lang="en-US" sz="1046" dirty="0"/>
          </a:p>
        </p:txBody>
      </p:sp>
      <p:sp>
        <p:nvSpPr>
          <p:cNvPr id="9" name="Text 4"/>
          <p:cNvSpPr/>
          <p:nvPr/>
        </p:nvSpPr>
        <p:spPr>
          <a:xfrm>
            <a:off x="835986" y="2257425"/>
            <a:ext cx="85440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Responsable de la 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1690390" y="2257425"/>
            <a:ext cx="822592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D8315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seguridad DE la nube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2512981" y="2257425"/>
            <a:ext cx="1951862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(infraestructura física, red subyacente, virtualización).</a:t>
            </a:r>
            <a:endParaRPr lang="en-US" sz="1046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828925"/>
            <a:ext cx="178594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35781" y="2793206"/>
            <a:ext cx="54365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Cliente:</a:t>
            </a:r>
            <a:endParaRPr lang="en-US" sz="1046" dirty="0"/>
          </a:p>
        </p:txBody>
      </p:sp>
      <p:sp>
        <p:nvSpPr>
          <p:cNvPr id="14" name="Text 8"/>
          <p:cNvSpPr/>
          <p:nvPr/>
        </p:nvSpPr>
        <p:spPr>
          <a:xfrm>
            <a:off x="1079432" y="2793206"/>
            <a:ext cx="85440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Responsable de la </a:t>
            </a:r>
            <a:endParaRPr lang="en-US" sz="1046" dirty="0"/>
          </a:p>
        </p:txBody>
      </p:sp>
      <p:sp>
        <p:nvSpPr>
          <p:cNvPr id="15" name="Text 9"/>
          <p:cNvSpPr/>
          <p:nvPr/>
        </p:nvSpPr>
        <p:spPr>
          <a:xfrm>
            <a:off x="1933835" y="2793206"/>
            <a:ext cx="71538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D8315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seguridad EN la nube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2649215" y="2793206"/>
            <a:ext cx="181562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(datos, aplicaciones, configuración de red, gestión de identidades).</a:t>
            </a:r>
            <a:endParaRPr lang="en-US" sz="1046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579019"/>
            <a:ext cx="142875" cy="14287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00063" y="3543300"/>
            <a:ext cx="82582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Variaciones según el servicio:</a:t>
            </a:r>
            <a:endParaRPr lang="en-US" sz="1046" dirty="0"/>
          </a:p>
        </p:txBody>
      </p:sp>
      <p:sp>
        <p:nvSpPr>
          <p:cNvPr id="19" name="Text 12"/>
          <p:cNvSpPr/>
          <p:nvPr/>
        </p:nvSpPr>
        <p:spPr>
          <a:xfrm>
            <a:off x="1325891" y="3543300"/>
            <a:ext cx="3138953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Las responsabilidades varían según el modelo de servicio (IaaS, PaaS, SaaS), con mayor responsabilidad del cliente en IaaS y menor en SaaS.</a:t>
            </a:r>
            <a:endParaRPr lang="en-US" sz="1046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156" y="1495276"/>
            <a:ext cx="4179094" cy="18029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220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4179094" cy="864394"/>
          </a:xfrm>
          <a:prstGeom prst="rect">
            <a:avLst/>
          </a:prstGeom>
          <a:noFill/>
          <a:ln/>
        </p:spPr>
        <p:txBody>
          <a:bodyPr wrap="squar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A24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Gobernabilidad y Gestión de Identidades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43050"/>
            <a:ext cx="160734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7922" y="1507331"/>
            <a:ext cx="11001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Gobernabilidad en la Nube: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1618059" y="1507331"/>
            <a:ext cx="2846784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Conjunto de políticas, procesos y herramientas para gestionar y controlar entornos cloud, asegurando cumplimiento normativo, gestión de costos y seguridad.</a:t>
            </a:r>
            <a:endParaRPr lang="en-US" sz="1046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721769"/>
            <a:ext cx="160734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17922" y="2686050"/>
            <a:ext cx="1051833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Gestión de Identidades y Accesos (IAM):</a:t>
            </a:r>
            <a:endParaRPr lang="en-US" sz="1046" dirty="0"/>
          </a:p>
        </p:txBody>
      </p:sp>
      <p:sp>
        <p:nvSpPr>
          <p:cNvPr id="9" name="Text 4"/>
          <p:cNvSpPr/>
          <p:nvPr/>
        </p:nvSpPr>
        <p:spPr>
          <a:xfrm>
            <a:off x="1569755" y="2686050"/>
            <a:ext cx="289508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Define y gestiona roles y privilegios de acceso a recursos en la nube, basándose en el principio de mínimo privilegio.</a:t>
            </a:r>
            <a:endParaRPr lang="en-US" sz="1046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471863"/>
            <a:ext cx="142875" cy="1428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00063" y="3436144"/>
            <a:ext cx="748112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Elementos clave:</a:t>
            </a:r>
            <a:endParaRPr lang="en-US" sz="1046" dirty="0"/>
          </a:p>
        </p:txBody>
      </p:sp>
      <p:sp>
        <p:nvSpPr>
          <p:cNvPr id="12" name="Text 6"/>
          <p:cNvSpPr/>
          <p:nvPr/>
        </p:nvSpPr>
        <p:spPr>
          <a:xfrm>
            <a:off x="1248175" y="3436144"/>
            <a:ext cx="321666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Autenticación multifactor (MFA), federación de identidades, roles y políticas, auditoría y registro de accesos.</a:t>
            </a:r>
            <a:endParaRPr lang="en-US" sz="1046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221956"/>
            <a:ext cx="142875" cy="1428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00063" y="4186238"/>
            <a:ext cx="77481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Beneficios:</a:t>
            </a:r>
            <a:endParaRPr lang="en-US" sz="1046" dirty="0"/>
          </a:p>
        </p:txBody>
      </p:sp>
      <p:sp>
        <p:nvSpPr>
          <p:cNvPr id="15" name="Text 8"/>
          <p:cNvSpPr/>
          <p:nvPr/>
        </p:nvSpPr>
        <p:spPr>
          <a:xfrm>
            <a:off x="1274880" y="4186238"/>
            <a:ext cx="3189963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Seguridad mejorada, cumplimiento simplificado, eficiencia operativa, mayor visibilidad y control, y escalabilidad segura.</a:t>
            </a:r>
            <a:endParaRPr lang="en-US" sz="1046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5591" y="1318022"/>
            <a:ext cx="4086225" cy="25860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149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2749730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A24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Seguridad en la Nube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1050131"/>
            <a:ext cx="417909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E92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Principios Fundamentales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57338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0063" y="1521619"/>
            <a:ext cx="150903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Defensa en profundidad: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009096" y="1521619"/>
            <a:ext cx="245574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Múltiples capas de controles de seguridad.</a:t>
            </a:r>
            <a:endParaRPr lang="en-US" sz="1046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093119"/>
            <a:ext cx="178594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5781" y="2057400"/>
            <a:ext cx="1819982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Principio de mínimo privilegio: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2355763" y="2057400"/>
            <a:ext cx="210908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Otorgar solo los permisos necesarios.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285750" y="2628900"/>
            <a:ext cx="417909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E92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Medidas de Protección Esenciales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136106"/>
            <a:ext cx="125016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82203" y="3100388"/>
            <a:ext cx="120517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Cifrado de datos:</a:t>
            </a:r>
            <a:endParaRPr lang="en-US" sz="1046" dirty="0"/>
          </a:p>
        </p:txBody>
      </p:sp>
      <p:sp>
        <p:nvSpPr>
          <p:cNvPr id="14" name="Text 8"/>
          <p:cNvSpPr/>
          <p:nvPr/>
        </p:nvSpPr>
        <p:spPr>
          <a:xfrm>
            <a:off x="1687376" y="3100388"/>
            <a:ext cx="158178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 tránsito y en reposo.</a:t>
            </a:r>
            <a:endParaRPr lang="en-US" sz="1046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457575"/>
            <a:ext cx="178594" cy="14287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35781" y="3421856"/>
            <a:ext cx="13704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Segmentación de red: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1906181" y="3421856"/>
            <a:ext cx="2558662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Limitar el movimiento lateral de amenazas.</a:t>
            </a:r>
            <a:endParaRPr lang="en-US" sz="1046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993356"/>
            <a:ext cx="160734" cy="14287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17922" y="3957638"/>
            <a:ext cx="124125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Monitoreo y registro:</a:t>
            </a:r>
            <a:endParaRPr lang="en-US" sz="1046" dirty="0"/>
          </a:p>
        </p:txBody>
      </p:sp>
      <p:sp>
        <p:nvSpPr>
          <p:cNvPr id="20" name="Text 12"/>
          <p:cNvSpPr/>
          <p:nvPr/>
        </p:nvSpPr>
        <p:spPr>
          <a:xfrm>
            <a:off x="1759176" y="3957638"/>
            <a:ext cx="2705667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Detección temprana de actividades sospechosas.</a:t>
            </a:r>
            <a:endParaRPr lang="en-US" sz="1046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4529138"/>
            <a:ext cx="142875" cy="142875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500063" y="4493419"/>
            <a:ext cx="190933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Gestión de vulnerabilidades:</a:t>
            </a:r>
            <a:endParaRPr lang="en-US" sz="1046" dirty="0"/>
          </a:p>
        </p:txBody>
      </p:sp>
      <p:sp>
        <p:nvSpPr>
          <p:cNvPr id="23" name="Text 14"/>
          <p:cNvSpPr/>
          <p:nvPr/>
        </p:nvSpPr>
        <p:spPr>
          <a:xfrm>
            <a:off x="2409397" y="4493419"/>
            <a:ext cx="2055447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Escaneo y aplicación de parches.</a:t>
            </a:r>
            <a:endParaRPr lang="en-US" sz="1046" dirty="0"/>
          </a:p>
        </p:txBody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1330" y="871538"/>
            <a:ext cx="3774746" cy="35718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149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2716299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A24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Redes y Conectividad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1050131"/>
            <a:ext cx="417909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E92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Importancia del Diseño de Red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57338"/>
            <a:ext cx="160734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17922" y="1521619"/>
            <a:ext cx="101985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Segmentación de red: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1537776" y="1521619"/>
            <a:ext cx="292706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Aislamiento de recursos para limitar el movimiento lateral de amenazas.</a:t>
            </a:r>
            <a:endParaRPr lang="en-US" sz="1046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093119"/>
            <a:ext cx="142875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0063" y="2057400"/>
            <a:ext cx="118471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Conectividad híbrida: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1684781" y="2057400"/>
            <a:ext cx="278006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Conexiones seguras entre la nube y entornos locales.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285750" y="2628900"/>
            <a:ext cx="417909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E92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Componentes Clave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136106"/>
            <a:ext cx="178594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35781" y="3100388"/>
            <a:ext cx="128046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Redes Virtuales (VPCs/VNets):</a:t>
            </a:r>
            <a:endParaRPr lang="en-US" sz="1046" dirty="0"/>
          </a:p>
        </p:txBody>
      </p:sp>
      <p:sp>
        <p:nvSpPr>
          <p:cNvPr id="14" name="Text 8"/>
          <p:cNvSpPr/>
          <p:nvPr/>
        </p:nvSpPr>
        <p:spPr>
          <a:xfrm>
            <a:off x="1816243" y="3100388"/>
            <a:ext cx="264860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Redes lógicas aisladas dentro de la infraestructura del proveedor.</a:t>
            </a:r>
            <a:endParaRPr lang="en-US" sz="1046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671888"/>
            <a:ext cx="160734" cy="14287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17922" y="3636169"/>
            <a:ext cx="69609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Subredes: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1214019" y="3636169"/>
            <a:ext cx="28555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Divisiones lógicas para organizar recursos.</a:t>
            </a:r>
            <a:endParaRPr lang="en-US" sz="1046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993356"/>
            <a:ext cx="160734" cy="14287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17922" y="3957638"/>
            <a:ext cx="118656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Gateways y Conectividad:</a:t>
            </a:r>
            <a:endParaRPr lang="en-US" sz="1046" dirty="0"/>
          </a:p>
        </p:txBody>
      </p:sp>
      <p:sp>
        <p:nvSpPr>
          <p:cNvPr id="20" name="Text 12"/>
          <p:cNvSpPr/>
          <p:nvPr/>
        </p:nvSpPr>
        <p:spPr>
          <a:xfrm>
            <a:off x="1704482" y="3957638"/>
            <a:ext cx="2760362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VPN, Direct Connect para comunicación segura entre entornos.</a:t>
            </a:r>
            <a:endParaRPr lang="en-US" sz="1046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4529138"/>
            <a:ext cx="142875" cy="142875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500063" y="4493419"/>
            <a:ext cx="947217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Seguridad de Red:</a:t>
            </a:r>
            <a:endParaRPr lang="en-US" sz="1046" dirty="0"/>
          </a:p>
        </p:txBody>
      </p:sp>
      <p:sp>
        <p:nvSpPr>
          <p:cNvPr id="23" name="Text 14"/>
          <p:cNvSpPr/>
          <p:nvPr/>
        </p:nvSpPr>
        <p:spPr>
          <a:xfrm>
            <a:off x="1447279" y="4493419"/>
            <a:ext cx="301756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Firewalls, grupos de seguridad y ACLs para control de tráfico.</a:t>
            </a:r>
            <a:endParaRPr lang="en-US" sz="1046" dirty="0"/>
          </a:p>
        </p:txBody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156" y="1165854"/>
            <a:ext cx="4179094" cy="29832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5079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4792619" cy="864394"/>
          </a:xfrm>
          <a:prstGeom prst="rect">
            <a:avLst/>
          </a:prstGeom>
          <a:noFill/>
          <a:ln/>
        </p:spPr>
        <p:txBody>
          <a:bodyPr wrap="squar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A24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Monitoreo, Registro y Automatización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43050"/>
            <a:ext cx="142875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0063" y="1507331"/>
            <a:ext cx="745964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Monitoreo en la Nube: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1246026" y="1507331"/>
            <a:ext cx="3832343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Recopila y analiza métricas, logs y eventos para detectar problemas, optimizar rendimiento, asegurar disponibilidad y controlar costos.</a:t>
            </a:r>
            <a:endParaRPr lang="en-US" sz="1046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293144"/>
            <a:ext cx="107156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64344" y="2257425"/>
            <a:ext cx="71551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Registro (Logging):</a:t>
            </a:r>
            <a:endParaRPr lang="en-US" sz="1046" dirty="0"/>
          </a:p>
        </p:txBody>
      </p:sp>
      <p:sp>
        <p:nvSpPr>
          <p:cNvPr id="9" name="Text 4"/>
          <p:cNvSpPr/>
          <p:nvPr/>
        </p:nvSpPr>
        <p:spPr>
          <a:xfrm>
            <a:off x="1179863" y="2257425"/>
            <a:ext cx="3898506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Recopila, almacena y analiza logs para análisis forense, resolución de problemas, auditoría y optimización de rendimiento.</a:t>
            </a:r>
            <a:endParaRPr lang="en-US" sz="1046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043238"/>
            <a:ext cx="178594" cy="1428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35781" y="3007519"/>
            <a:ext cx="117115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Automatización:</a:t>
            </a:r>
            <a:endParaRPr lang="en-US" sz="1046" dirty="0"/>
          </a:p>
        </p:txBody>
      </p:sp>
      <p:sp>
        <p:nvSpPr>
          <p:cNvPr id="12" name="Text 6"/>
          <p:cNvSpPr/>
          <p:nvPr/>
        </p:nvSpPr>
        <p:spPr>
          <a:xfrm>
            <a:off x="1706938" y="3007519"/>
            <a:ext cx="3371431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Uso de herramientas y scripts para aprovisionamiento de infraestructura, gestión de configuraciones, despliegue de aplicaciones y respuesta a incidentes.</a:t>
            </a:r>
            <a:endParaRPr lang="en-US" sz="1046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007644"/>
            <a:ext cx="142875" cy="1428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00063" y="3971925"/>
            <a:ext cx="62507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Sinergia:</a:t>
            </a:r>
            <a:endParaRPr lang="en-US" sz="1046" dirty="0"/>
          </a:p>
        </p:txBody>
      </p:sp>
      <p:sp>
        <p:nvSpPr>
          <p:cNvPr id="15" name="Text 8"/>
          <p:cNvSpPr/>
          <p:nvPr/>
        </p:nvSpPr>
        <p:spPr>
          <a:xfrm>
            <a:off x="1125141" y="3971925"/>
            <a:ext cx="74596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D8315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Monitoreo detecta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1871104" y="3971925"/>
            <a:ext cx="1428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→ 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2013979" y="3971925"/>
            <a:ext cx="96728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D8315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Registro contextualiza</a:t>
            </a:r>
            <a:endParaRPr lang="en-US" sz="1046" dirty="0"/>
          </a:p>
        </p:txBody>
      </p:sp>
      <p:sp>
        <p:nvSpPr>
          <p:cNvPr id="18" name="Text 11"/>
          <p:cNvSpPr/>
          <p:nvPr/>
        </p:nvSpPr>
        <p:spPr>
          <a:xfrm>
            <a:off x="2981260" y="3971925"/>
            <a:ext cx="1428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→ </a:t>
            </a:r>
            <a:endParaRPr lang="en-US" sz="1046" dirty="0"/>
          </a:p>
        </p:txBody>
      </p:sp>
      <p:sp>
        <p:nvSpPr>
          <p:cNvPr id="19" name="Text 12"/>
          <p:cNvSpPr/>
          <p:nvPr/>
        </p:nvSpPr>
        <p:spPr>
          <a:xfrm>
            <a:off x="3124135" y="3971925"/>
            <a:ext cx="113044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D8315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Automatización remedia</a:t>
            </a:r>
            <a:endParaRPr lang="en-US" sz="1046" dirty="0"/>
          </a:p>
        </p:txBody>
      </p:sp>
      <p:sp>
        <p:nvSpPr>
          <p:cNvPr id="20" name="Text 13"/>
          <p:cNvSpPr/>
          <p:nvPr/>
        </p:nvSpPr>
        <p:spPr>
          <a:xfrm>
            <a:off x="4254578" y="3971925"/>
            <a:ext cx="823792" cy="21431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creando un ciclo de mejora continua para un entorno cloud resiliente y auto-gestionable.</a:t>
            </a:r>
            <a:endParaRPr lang="en-US" sz="1046" dirty="0"/>
          </a:p>
        </p:txBody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682" y="2028881"/>
            <a:ext cx="3565568" cy="24501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3150673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A24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Auditoría y Remediación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157288"/>
            <a:ext cx="142875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0063" y="1121569"/>
            <a:ext cx="67168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Auditoría en la Nube: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1171742" y="1121569"/>
            <a:ext cx="433000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Proceso de evaluación de infraestructura, configuraciones y políticas para asegurar cumplimiento y seguridad. Incluye auditorías de seguridad, cumplimiento, configuración, accesos y costos.</a:t>
            </a:r>
            <a:endParaRPr lang="en-US" sz="1046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121694"/>
            <a:ext cx="142875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0063" y="2085975"/>
            <a:ext cx="92313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Remediación en la Nube:</a:t>
            </a:r>
            <a:endParaRPr lang="en-US" sz="1046" dirty="0"/>
          </a:p>
        </p:txBody>
      </p:sp>
      <p:sp>
        <p:nvSpPr>
          <p:cNvPr id="9" name="Text 4"/>
          <p:cNvSpPr/>
          <p:nvPr/>
        </p:nvSpPr>
        <p:spPr>
          <a:xfrm>
            <a:off x="1423197" y="2085975"/>
            <a:ext cx="4078551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Proceso de corrección de deficiencias, vulnerabilidades o incumplimientos identificados. Puede ser manual o automatizada.</a:t>
            </a:r>
            <a:endParaRPr lang="en-US" sz="1046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871788"/>
            <a:ext cx="142875" cy="1428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00063" y="2836069"/>
            <a:ext cx="69366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Ciclo de Mejora Continua:</a:t>
            </a:r>
            <a:endParaRPr lang="en-US" sz="1046" dirty="0"/>
          </a:p>
        </p:txBody>
      </p:sp>
      <p:sp>
        <p:nvSpPr>
          <p:cNvPr id="12" name="Text 6"/>
          <p:cNvSpPr/>
          <p:nvPr/>
        </p:nvSpPr>
        <p:spPr>
          <a:xfrm>
            <a:off x="1193732" y="2836069"/>
            <a:ext cx="67168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D8315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Auditoría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1865412" y="2836069"/>
            <a:ext cx="717947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identifica problemas → </a:t>
            </a:r>
            <a:endParaRPr lang="en-US" sz="1046" dirty="0"/>
          </a:p>
        </p:txBody>
      </p:sp>
      <p:sp>
        <p:nvSpPr>
          <p:cNvPr id="14" name="Text 8"/>
          <p:cNvSpPr/>
          <p:nvPr/>
        </p:nvSpPr>
        <p:spPr>
          <a:xfrm>
            <a:off x="2583359" y="2836069"/>
            <a:ext cx="92313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D8315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Remediación</a:t>
            </a:r>
            <a:endParaRPr lang="en-US" sz="1046" dirty="0"/>
          </a:p>
        </p:txBody>
      </p:sp>
      <p:sp>
        <p:nvSpPr>
          <p:cNvPr id="15" name="Text 9"/>
          <p:cNvSpPr/>
          <p:nvPr/>
        </p:nvSpPr>
        <p:spPr>
          <a:xfrm>
            <a:off x="3506493" y="2836069"/>
            <a:ext cx="478324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los corrige → 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3984817" y="2836069"/>
            <a:ext cx="74596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D8315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Monitoreo continuo</a:t>
            </a:r>
            <a:endParaRPr lang="en-US" sz="1046" dirty="0"/>
          </a:p>
        </p:txBody>
      </p:sp>
      <p:sp>
        <p:nvSpPr>
          <p:cNvPr id="17" name="Text 11"/>
          <p:cNvSpPr/>
          <p:nvPr/>
        </p:nvSpPr>
        <p:spPr>
          <a:xfrm>
            <a:off x="4730781" y="2836069"/>
            <a:ext cx="770967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verifica la efectividad.</a:t>
            </a:r>
            <a:endParaRPr lang="en-US" sz="1046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621881"/>
            <a:ext cx="142875" cy="14287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500063" y="3586163"/>
            <a:ext cx="77481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Beneficios:</a:t>
            </a:r>
            <a:endParaRPr lang="en-US" sz="1046" dirty="0"/>
          </a:p>
        </p:txBody>
      </p:sp>
      <p:sp>
        <p:nvSpPr>
          <p:cNvPr id="20" name="Text 13"/>
          <p:cNvSpPr/>
          <p:nvPr/>
        </p:nvSpPr>
        <p:spPr>
          <a:xfrm>
            <a:off x="1274880" y="3586163"/>
            <a:ext cx="422686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Mejora continua de la seguridad, cumplimiento normativo sostenido, reducción de la superficie de ataque, eficiencia operativa y mayor confianza.</a:t>
            </a:r>
            <a:endParaRPr lang="en-US" sz="1046" dirty="0"/>
          </a:p>
        </p:txBody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060" y="739908"/>
            <a:ext cx="3142190" cy="31421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363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4109414" cy="478631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A24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Beneficios de Ka0s LandingZone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07256"/>
            <a:ext cx="4179094" cy="892969"/>
          </a:xfrm>
          <a:prstGeom prst="rect">
            <a:avLst/>
          </a:prstGeom>
          <a:solidFill>
            <a:srgbClr val="3E92CC">
              <a:alpha val="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907256"/>
            <a:ext cx="28575" cy="892969"/>
          </a:xfrm>
          <a:prstGeom prst="rect">
            <a:avLst/>
          </a:prstGeom>
          <a:solidFill>
            <a:srgbClr val="3E92CC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06" y="1053703"/>
            <a:ext cx="157163" cy="1571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1506" y="1014413"/>
            <a:ext cx="251398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A24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Seguridad Reforzada por Diseño </a:t>
            </a:r>
            <a:endParaRPr lang="en-US" sz="1238" dirty="0"/>
          </a:p>
        </p:txBody>
      </p:sp>
      <p:sp>
        <p:nvSpPr>
          <p:cNvPr id="8" name="Text 4"/>
          <p:cNvSpPr/>
          <p:nvPr/>
        </p:nvSpPr>
        <p:spPr>
          <a:xfrm>
            <a:off x="392906" y="1307306"/>
            <a:ext cx="3964781" cy="385763"/>
          </a:xfrm>
          <a:prstGeom prst="rect">
            <a:avLst/>
          </a:prstGeom>
          <a:noFill/>
          <a:ln/>
        </p:spPr>
        <p:txBody>
          <a:bodyPr wrap="square" lIns="255143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Protección integral con controles de seguridad desde el inicio, minimizando la superficie de ataque. 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285750" y="1943100"/>
            <a:ext cx="4179094" cy="892969"/>
          </a:xfrm>
          <a:prstGeom prst="rect">
            <a:avLst/>
          </a:prstGeom>
          <a:solidFill>
            <a:srgbClr val="3E92CC">
              <a:alpha val="5000"/>
            </a:srgbClr>
          </a:solidFill>
          <a:ln/>
        </p:spPr>
      </p:sp>
      <p:sp>
        <p:nvSpPr>
          <p:cNvPr id="10" name="Shape 6"/>
          <p:cNvSpPr/>
          <p:nvPr/>
        </p:nvSpPr>
        <p:spPr>
          <a:xfrm>
            <a:off x="285750" y="1943100"/>
            <a:ext cx="28575" cy="892969"/>
          </a:xfrm>
          <a:prstGeom prst="rect">
            <a:avLst/>
          </a:prstGeom>
          <a:solidFill>
            <a:srgbClr val="3E92CC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6" y="2089547"/>
            <a:ext cx="196453" cy="15716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60797" y="2050256"/>
            <a:ext cx="24982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A24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Gobernabilidad y Cumplimiento </a:t>
            </a:r>
            <a:endParaRPr lang="en-US" sz="1238" dirty="0"/>
          </a:p>
        </p:txBody>
      </p:sp>
      <p:sp>
        <p:nvSpPr>
          <p:cNvPr id="13" name="Text 8"/>
          <p:cNvSpPr/>
          <p:nvPr/>
        </p:nvSpPr>
        <p:spPr>
          <a:xfrm>
            <a:off x="392906" y="2343150"/>
            <a:ext cx="3964781" cy="385763"/>
          </a:xfrm>
          <a:prstGeom prst="rect">
            <a:avLst/>
          </a:prstGeom>
          <a:noFill/>
          <a:ln/>
        </p:spPr>
        <p:txBody>
          <a:bodyPr wrap="square" lIns="255143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Marco de control claro y alineación con normativas como GDPR, HIPAA y PCI DSS. </a:t>
            </a:r>
            <a:endParaRPr lang="en-US" sz="942" dirty="0"/>
          </a:p>
        </p:txBody>
      </p:sp>
      <p:sp>
        <p:nvSpPr>
          <p:cNvPr id="14" name="Shape 9"/>
          <p:cNvSpPr/>
          <p:nvPr/>
        </p:nvSpPr>
        <p:spPr>
          <a:xfrm>
            <a:off x="285750" y="2978944"/>
            <a:ext cx="4179094" cy="892969"/>
          </a:xfrm>
          <a:prstGeom prst="rect">
            <a:avLst/>
          </a:prstGeom>
          <a:solidFill>
            <a:srgbClr val="3E92CC">
              <a:alpha val="5000"/>
            </a:srgbClr>
          </a:solidFill>
          <a:ln/>
        </p:spPr>
      </p:sp>
      <p:sp>
        <p:nvSpPr>
          <p:cNvPr id="15" name="Shape 10"/>
          <p:cNvSpPr/>
          <p:nvPr/>
        </p:nvSpPr>
        <p:spPr>
          <a:xfrm>
            <a:off x="285750" y="2978944"/>
            <a:ext cx="28575" cy="892969"/>
          </a:xfrm>
          <a:prstGeom prst="rect">
            <a:avLst/>
          </a:prstGeom>
          <a:solidFill>
            <a:srgbClr val="3E92CC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3125391"/>
            <a:ext cx="157163" cy="15716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21506" y="3086100"/>
            <a:ext cx="255564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A24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Eficiencia Operacional y Agilidad </a:t>
            </a:r>
            <a:endParaRPr lang="en-US" sz="1238" dirty="0"/>
          </a:p>
        </p:txBody>
      </p:sp>
      <p:sp>
        <p:nvSpPr>
          <p:cNvPr id="18" name="Text 12"/>
          <p:cNvSpPr/>
          <p:nvPr/>
        </p:nvSpPr>
        <p:spPr>
          <a:xfrm>
            <a:off x="392906" y="3378994"/>
            <a:ext cx="3964781" cy="385763"/>
          </a:xfrm>
          <a:prstGeom prst="rect">
            <a:avLst/>
          </a:prstGeom>
          <a:noFill/>
          <a:ln/>
        </p:spPr>
        <p:txBody>
          <a:bodyPr wrap="square" lIns="255143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Automatización extensa (IaC, CI/CD) para escalabilidad y consistencia en el despliegue. </a:t>
            </a:r>
            <a:endParaRPr lang="en-US" sz="942" dirty="0"/>
          </a:p>
        </p:txBody>
      </p:sp>
      <p:sp>
        <p:nvSpPr>
          <p:cNvPr id="19" name="Shape 13"/>
          <p:cNvSpPr/>
          <p:nvPr/>
        </p:nvSpPr>
        <p:spPr>
          <a:xfrm>
            <a:off x="285750" y="4014788"/>
            <a:ext cx="4179094" cy="892969"/>
          </a:xfrm>
          <a:prstGeom prst="rect">
            <a:avLst/>
          </a:prstGeom>
          <a:solidFill>
            <a:srgbClr val="3E92CC">
              <a:alpha val="5000"/>
            </a:srgbClr>
          </a:solidFill>
          <a:ln/>
        </p:spPr>
      </p:sp>
      <p:sp>
        <p:nvSpPr>
          <p:cNvPr id="20" name="Shape 14"/>
          <p:cNvSpPr/>
          <p:nvPr/>
        </p:nvSpPr>
        <p:spPr>
          <a:xfrm>
            <a:off x="285750" y="4014788"/>
            <a:ext cx="28575" cy="892969"/>
          </a:xfrm>
          <a:prstGeom prst="rect">
            <a:avLst/>
          </a:prstGeom>
          <a:solidFill>
            <a:srgbClr val="3E92CC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4161234"/>
            <a:ext cx="157163" cy="15716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21506" y="4121944"/>
            <a:ext cx="183708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0A24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Optimización de Costos </a:t>
            </a:r>
            <a:endParaRPr lang="en-US" sz="1238" dirty="0"/>
          </a:p>
        </p:txBody>
      </p:sp>
      <p:sp>
        <p:nvSpPr>
          <p:cNvPr id="23" name="Text 16"/>
          <p:cNvSpPr/>
          <p:nvPr/>
        </p:nvSpPr>
        <p:spPr>
          <a:xfrm>
            <a:off x="392906" y="4414838"/>
            <a:ext cx="3964781" cy="385763"/>
          </a:xfrm>
          <a:prstGeom prst="rect">
            <a:avLst/>
          </a:prstGeom>
          <a:noFill/>
          <a:ln/>
        </p:spPr>
        <p:txBody>
          <a:bodyPr wrap="square" lIns="255143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Monitoreo y automatización para identificar y optimizar el uso de recursos en la nube. </a:t>
            </a:r>
            <a:endParaRPr lang="en-US" sz="942" dirty="0"/>
          </a:p>
        </p:txBody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156" y="1273429"/>
            <a:ext cx="4179094" cy="27895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2025-09-05T08:51:50Z</dcterms:created>
  <dcterms:modified xsi:type="dcterms:W3CDTF">2025-09-05T08:51:50Z</dcterms:modified>
</cp:coreProperties>
</file>